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Headline options: 1) Owning the Diagnostic Backbone of a Continent [REC]  2) One Lab Model. Fifty-Four Nations.  3) Built Once, Deployed Everywhere.</a:t>
            </a:r>
          </a:p>
          <a:p>
            <a:r>
              <a:t>Photo: Higgsfield Soul — African lab scientist, no real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New slide — restores geographic tiering with sourced Zambia restructuring factoid.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Headlines: 1) Greenlight One Pilot: Tanzania, Twelve Months [REC] 2) One Small, Reversible Bet.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Headlines: 1) The Diagnosis Never Comes [REC] 2) Half the World Can't Get a Basic Test 3) Where Medicine Goes Blind.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Headlines: 1) A $1.4bn Market With No One in Charge [REC] 2) Small, Fragmented, Waiting to Be Industrialised.</a:t>
            </a:r>
          </a:p>
          <a:p>
            <a:r>
              <a:t>'15 nations=80%' from original deck OMITTED — unsourced.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NEW analytics — World Bank indicators: health spend per capita (supply), TB incidence (need), population (bubble).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NEW — comparable lab/diagnostics &amp; adjacent health-infra investments, geo-plotted.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Genuine Roche source material. Headlines: 1) One Unit, Not Fifty-Four Bespoke Builds [REC].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New slide — restores the original deck's two-model substance (Afaq/Morocco cooperative vs Burjeel PPPP).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Fact-checked: Burjeel est. 2007; Vayalil ~$2.4bn (2023); DOCKTOUR JV May 2025; AD Ports majority ADQ-owned.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Dense precedent numbers added vs v1: Kenya KSh38bn/98 hospitals/47 counties; Lesotho $67m/yr=51% budget.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1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0243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ab_int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gradFill>
            <a:gsLst>
              <a:gs pos="0">
                <a:srgbClr val="0A182E">
                  <a:alpha val="93000"/>
                </a:srgbClr>
              </a:gs>
              <a:gs pos="40000">
                <a:srgbClr val="0A182E">
                  <a:alpha val="74000"/>
                </a:srgbClr>
              </a:gs>
              <a:gs pos="70000">
                <a:srgbClr val="0A182E">
                  <a:alpha val="20000"/>
                </a:srgbClr>
              </a:gs>
              <a:gs pos="100000">
                <a:srgbClr val="0A182E">
                  <a:alpha val="0"/>
                </a:srgbClr>
              </a:gs>
            </a:gsLst>
            <a:lin ang="0" scaled="1"/>
          </a:gradFill>
          <a:xfrm>
            <a:off x="0" y="0"/>
            <a:ext cx="12191695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1325880"/>
            <a:ext cx="76809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>
                <a:solidFill>
                  <a:srgbClr val="F2A15C"/>
                </a:solidFill>
                <a:latin typeface="Calibri"/>
              </a:rPr>
              <a:t>BURJEEL  AFRICA  EXPANSION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737360"/>
            <a:ext cx="7863840" cy="23774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4400" b="1">
                <a:solidFill>
                  <a:srgbClr val="FFFFFF"/>
                </a:solidFill>
                <a:latin typeface="Cambria"/>
              </a:rPr>
              <a:t>Owning the diagnostic</a:t>
            </a:r>
          </a:p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4400" b="1">
                <a:solidFill>
                  <a:srgbClr val="FFFFFF"/>
                </a:solidFill>
                <a:latin typeface="Cambria"/>
              </a:rPr>
              <a:t>backbone of a continent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4023360"/>
            <a:ext cx="66751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50" b="0">
                <a:solidFill>
                  <a:srgbClr val="DBE4F0"/>
                </a:solidFill>
                <a:latin typeface="Calibri"/>
              </a:rPr>
              <a:t>One repeatable lab unit. A government-backed network.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4434840"/>
            <a:ext cx="66751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50" b="0" i="1">
                <a:solidFill>
                  <a:srgbClr val="DBE4F0"/>
                </a:solidFill>
                <a:latin typeface="Calibri"/>
              </a:rPr>
              <a:t>A board-level proposal for Dr. Shamsheer.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6263640"/>
            <a:ext cx="8229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50" b="0">
                <a:solidFill>
                  <a:srgbClr val="C2CFDF"/>
                </a:solidFill>
                <a:latin typeface="Calibri"/>
              </a:rPr>
              <a:t>Strictly internal — Highly confidential  ·  Roche × Burjeel × AD Ports  ·  22 June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024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gradFill>
            <a:gsLst>
              <a:gs pos="0">
                <a:srgbClr val="0C1C33"/>
              </a:gs>
              <a:gs pos="100000">
                <a:srgbClr val="1A385D"/>
              </a:gs>
            </a:gsLst>
            <a:lin ang="2100000" scaled="1"/>
          </a:gradFill>
          <a:xfrm>
            <a:off x="0" y="0"/>
            <a:ext cx="12191695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77240" y="59436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F2A15C"/>
                </a:solidFill>
                <a:latin typeface="Calibri"/>
              </a:rPr>
              <a:t>WHERE TO START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960120"/>
            <a:ext cx="107899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100" b="1">
                <a:solidFill>
                  <a:srgbClr val="FFFFFF"/>
                </a:solidFill>
                <a:latin typeface="Cambria"/>
              </a:rPr>
              <a:t>Start where it’s winnable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1737360"/>
            <a:ext cx="1042416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0" i="1">
                <a:solidFill>
                  <a:srgbClr val="C9D6E6"/>
                </a:solidFill>
                <a:latin typeface="Calibri"/>
              </a:rPr>
              <a:t>15 of 54 nations carry the bulk of the opportunity. Three are pilot-ready — for different reasons.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" y="2514600"/>
            <a:ext cx="3456432" cy="3108960"/>
          </a:xfrm>
          <a:prstGeom prst="roundRect">
            <a:avLst>
              <a:gd name="adj" fmla="val 6000"/>
            </a:avLst>
          </a:prstGeom>
          <a:solidFill>
            <a:srgbClr val="163153"/>
          </a:solidFill>
          <a:ln>
            <a:noFill/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97280" y="2788920"/>
            <a:ext cx="2907791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1">
                <a:solidFill>
                  <a:srgbClr val="E2723B"/>
                </a:solidFill>
                <a:latin typeface="Cambria"/>
              </a:rPr>
              <a:t>TANZANIA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" y="3291840"/>
            <a:ext cx="2816352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1">
                <a:solidFill>
                  <a:srgbClr val="FFFFFF"/>
                </a:solidFill>
                <a:latin typeface="Calibri"/>
              </a:rPr>
              <a:t>The preferred start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3794760"/>
            <a:ext cx="2816352" cy="1645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>
                <a:solidFill>
                  <a:srgbClr val="C4D2E4"/>
                </a:solidFill>
                <a:latin typeface="Calibri"/>
              </a:rPr>
              <a:t>Easier business environment and strong sovereign-PPP commonalities. Tier-1 pilot target.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26279" y="2514600"/>
            <a:ext cx="3456432" cy="3108960"/>
          </a:xfrm>
          <a:prstGeom prst="roundRect">
            <a:avLst>
              <a:gd name="adj" fmla="val 6000"/>
            </a:avLst>
          </a:prstGeom>
          <a:solidFill>
            <a:srgbClr val="163153"/>
          </a:solidFill>
          <a:ln>
            <a:noFill/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846319" y="2788920"/>
            <a:ext cx="2907791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1">
                <a:solidFill>
                  <a:srgbClr val="F2A15C"/>
                </a:solidFill>
                <a:latin typeface="Cambria"/>
              </a:rPr>
              <a:t>KENYA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6319" y="3291840"/>
            <a:ext cx="2816352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1">
                <a:solidFill>
                  <a:srgbClr val="FFFFFF"/>
                </a:solidFill>
                <a:latin typeface="Calibri"/>
              </a:rPr>
              <a:t>The established base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6319" y="3794760"/>
            <a:ext cx="2816352" cy="1645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>
                <a:solidFill>
                  <a:srgbClr val="C4D2E4"/>
                </a:solidFill>
                <a:latin typeface="Calibri"/>
              </a:rPr>
              <a:t>Highly developed regional infrastructure — but a crowded market to manoeuvre in.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75319" y="2514600"/>
            <a:ext cx="3456432" cy="3108960"/>
          </a:xfrm>
          <a:prstGeom prst="roundRect">
            <a:avLst>
              <a:gd name="adj" fmla="val 6000"/>
            </a:avLst>
          </a:prstGeom>
          <a:solidFill>
            <a:srgbClr val="163153"/>
          </a:solidFill>
          <a:ln>
            <a:noFill/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595359" y="2788920"/>
            <a:ext cx="2907791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1">
                <a:solidFill>
                  <a:srgbClr val="6E8CB0"/>
                </a:solidFill>
                <a:latin typeface="Cambria"/>
              </a:rPr>
              <a:t>ZAMBIA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5359" y="3291840"/>
            <a:ext cx="2816352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1">
                <a:solidFill>
                  <a:srgbClr val="FFFFFF"/>
                </a:solidFill>
                <a:latin typeface="Calibri"/>
              </a:rPr>
              <a:t>The dark horse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5359" y="3794760"/>
            <a:ext cx="2816352" cy="1645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>
                <a:solidFill>
                  <a:srgbClr val="C4D2E4"/>
                </a:solidFill>
                <a:latin typeface="Calibri"/>
              </a:rPr>
              <a:t>Elevated after completing its 2024 debt restructuring (~40% cut on $6.3bn). Low competitive saturation.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5943600"/>
            <a:ext cx="10515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 i="1">
                <a:solidFill>
                  <a:srgbClr val="9FB2C8"/>
                </a:solidFill>
                <a:latin typeface="Calibri"/>
              </a:rPr>
              <a:t>Filtered on ease of doing business, legal frameworks and competitive saturation.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024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gradFill>
            <a:gsLst>
              <a:gs pos="0">
                <a:srgbClr val="0C1C33"/>
              </a:gs>
              <a:gs pos="100000">
                <a:srgbClr val="214570"/>
              </a:gs>
            </a:gsLst>
            <a:lin ang="1800000" scaled="1"/>
          </a:gradFill>
          <a:xfrm>
            <a:off x="0" y="0"/>
            <a:ext cx="786384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lo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0"/>
            <a:ext cx="45107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" y="96012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F2A15C"/>
                </a:solidFill>
                <a:latin typeface="Calibri"/>
              </a:rPr>
              <a:t>THE ASK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1325880"/>
            <a:ext cx="6858000" cy="1554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>
                <a:solidFill>
                  <a:srgbClr val="FFFFFF"/>
                </a:solidFill>
                <a:latin typeface="Cambria"/>
              </a:rPr>
              <a:t>Greenlight one pilot:</a:t>
            </a:r>
          </a:p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>
                <a:solidFill>
                  <a:srgbClr val="FFFFFF"/>
                </a:solidFill>
                <a:latin typeface="Cambria"/>
              </a:rPr>
              <a:t>Tanzania, twelve months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3520440"/>
            <a:ext cx="6492240" cy="749808"/>
          </a:xfrm>
          <a:prstGeom prst="roundRect">
            <a:avLst>
              <a:gd name="adj" fmla="val 6000"/>
            </a:avLst>
          </a:prstGeom>
          <a:solidFill>
            <a:srgbClr val="163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97280" y="3639312"/>
            <a:ext cx="228600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F2A15C"/>
                </a:solidFill>
                <a:latin typeface="Calibri"/>
              </a:rPr>
              <a:t>ONE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639312"/>
            <a:ext cx="393192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FFFFFF"/>
                </a:solidFill>
                <a:latin typeface="Calibri"/>
              </a:rPr>
              <a:t>Tanzania — easier entry, sovereign-PPP fit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4389120"/>
            <a:ext cx="6492240" cy="749808"/>
          </a:xfrm>
          <a:prstGeom prst="roundRect">
            <a:avLst>
              <a:gd name="adj" fmla="val 6000"/>
            </a:avLst>
          </a:prstGeom>
          <a:solidFill>
            <a:srgbClr val="163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097280" y="4507992"/>
            <a:ext cx="228600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F2A15C"/>
                </a:solidFill>
                <a:latin typeface="Calibri"/>
              </a:rPr>
              <a:t>ONE DECISION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4507992"/>
            <a:ext cx="393192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FFFFFF"/>
                </a:solidFill>
                <a:latin typeface="Calibri"/>
              </a:rPr>
              <a:t>A single Go / No-Go at month 12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2960" y="5257800"/>
            <a:ext cx="6492240" cy="749808"/>
          </a:xfrm>
          <a:prstGeom prst="roundRect">
            <a:avLst>
              <a:gd name="adj" fmla="val 6000"/>
            </a:avLst>
          </a:prstGeom>
          <a:solidFill>
            <a:srgbClr val="163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97280" y="5376672"/>
            <a:ext cx="228600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F2A15C"/>
                </a:solidFill>
                <a:latin typeface="Calibri"/>
              </a:rPr>
              <a:t>ONE NEED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5376672"/>
            <a:ext cx="393192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FFFFFF"/>
                </a:solidFill>
                <a:latin typeface="Calibri"/>
              </a:rPr>
              <a:t>Dr. Shamsheer’s mandate to co-develop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960" y="6263640"/>
            <a:ext cx="67665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 i="1">
                <a:solidFill>
                  <a:srgbClr val="C9D6E6"/>
                </a:solidFill>
                <a:latin typeface="Calibri"/>
              </a:rPr>
              <a:t>Small. Reversible. The cheapest way to test a continental thesis before committing.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itu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62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4880" y="64008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E2723B"/>
                </a:solidFill>
                <a:latin typeface="Calibri"/>
              </a:rPr>
              <a:t>THE SITUATION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9160" y="1005840"/>
            <a:ext cx="6949440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100" b="1">
                <a:solidFill>
                  <a:srgbClr val="10243F"/>
                </a:solidFill>
                <a:latin typeface="Cambria"/>
              </a:rPr>
              <a:t>The diagnosis never 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880" y="1920240"/>
            <a:ext cx="667512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0" i="1">
                <a:solidFill>
                  <a:srgbClr val="5A6674"/>
                </a:solidFill>
                <a:latin typeface="Calibri"/>
              </a:rPr>
              <a:t>Across Africa, the first step in care — a test — is the step most often missing.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4880" y="2743200"/>
            <a:ext cx="320040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4600" b="1">
                <a:solidFill>
                  <a:srgbClr val="E2723B"/>
                </a:solidFill>
                <a:latin typeface="Cambria"/>
              </a:rPr>
              <a:t>47%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4880" y="3401568"/>
            <a:ext cx="320040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>
                <a:solidFill>
                  <a:srgbClr val="5A6674"/>
                </a:solidFill>
                <a:latin typeface="Calibri"/>
              </a:rPr>
              <a:t>of the world has little to no access to diagnostics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1040" y="2743200"/>
            <a:ext cx="320040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4600" b="1">
                <a:solidFill>
                  <a:srgbClr val="10243F"/>
                </a:solidFill>
                <a:latin typeface="Cambria"/>
              </a:rPr>
              <a:t>81%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1040" y="3401568"/>
            <a:ext cx="320040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>
                <a:solidFill>
                  <a:srgbClr val="5A6674"/>
                </a:solidFill>
                <a:latin typeface="Calibri"/>
              </a:rPr>
              <a:t>in low-income countries — diagnosis simply isn't available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4880" y="4526280"/>
            <a:ext cx="320040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600" b="1">
                <a:solidFill>
                  <a:srgbClr val="4A6FA5"/>
                </a:solidFill>
                <a:latin typeface="Cambria"/>
              </a:rPr>
              <a:t>~94%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4880" y="5184648"/>
            <a:ext cx="320040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>
                <a:solidFill>
                  <a:srgbClr val="5A6674"/>
                </a:solidFill>
                <a:latin typeface="Calibri"/>
              </a:rPr>
              <a:t>of the world's malaria cases are in the WHO African Region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21040" y="4526280"/>
            <a:ext cx="320040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000" b="1">
                <a:solidFill>
                  <a:srgbClr val="10243F"/>
                </a:solidFill>
                <a:latin typeface="Cambria"/>
              </a:rPr>
              <a:t>Highest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1040" y="5184648"/>
            <a:ext cx="320040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>
                <a:solidFill>
                  <a:srgbClr val="5A6674"/>
                </a:solidFill>
                <a:latin typeface="Calibri"/>
              </a:rPr>
              <a:t>Africa carries the world's heaviest TB / HIV burden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4880" y="5943600"/>
            <a:ext cx="65836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50" b="0" i="1">
                <a:solidFill>
                  <a:srgbClr val="5A6674"/>
                </a:solidFill>
                <a:latin typeface="Calibri"/>
              </a:rPr>
              <a:t>Sources: Lancet Commission on Diagnostics 2021; WHO Afro (malaria 2022, TB 2024).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77240" y="68580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E2723B"/>
                </a:solidFill>
                <a:latin typeface="Calibri"/>
              </a:rPr>
              <a:t>THE OPPORTUNITY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51560"/>
            <a:ext cx="7315200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3100" b="1">
                <a:solidFill>
                  <a:srgbClr val="10243F"/>
                </a:solidFill>
                <a:latin typeface="Cambria"/>
              </a:rPr>
              <a:t>A $1.4bn market with no</a:t>
            </a:r>
          </a:p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3100" b="1">
                <a:solidFill>
                  <a:srgbClr val="10243F"/>
                </a:solidFill>
                <a:latin typeface="Cambria"/>
              </a:rPr>
              <a:t>one in charge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2788920"/>
            <a:ext cx="5120640" cy="11887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400"/>
              </a:spcAft>
            </a:pPr>
            <a:r>
              <a:rPr sz="1450" b="0">
                <a:solidFill>
                  <a:srgbClr val="1A1A1A"/>
                </a:solidFill>
                <a:latin typeface="Calibri"/>
              </a:rPr>
              <a:t>Africa's diagnostics market is real, growing — and </a:t>
            </a:r>
            <a:r>
              <a:rPr sz="1450" b="1">
                <a:solidFill>
                  <a:srgbClr val="10243F"/>
                </a:solidFill>
                <a:latin typeface="Calibri"/>
              </a:rPr>
              <a:t>split across 54 nations with no integrated operator</a:t>
            </a:r>
            <a:r>
              <a:rPr sz="1450" b="0">
                <a:solidFill>
                  <a:srgbClr val="1A1A1A"/>
                </a:solidFill>
                <a:latin typeface="Calibri"/>
              </a:rPr>
              <a:t>. Whoever industrialises it first defines the category.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7240" y="4114800"/>
            <a:ext cx="5074920" cy="749808"/>
          </a:xfrm>
          <a:prstGeom prst="roundRect">
            <a:avLst>
              <a:gd name="adj" fmla="val 6000"/>
            </a:avLst>
          </a:prstGeom>
          <a:solidFill>
            <a:srgbClr val="EE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05840" y="4233672"/>
            <a:ext cx="274320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>
                <a:solidFill>
                  <a:srgbClr val="E2723B"/>
                </a:solidFill>
                <a:latin typeface="Cambria"/>
              </a:rPr>
              <a:t>$345M→$677M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4233672"/>
            <a:ext cx="256032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>
                <a:solidFill>
                  <a:srgbClr val="5A6674"/>
                </a:solidFill>
                <a:latin typeface="Calibri"/>
              </a:rPr>
              <a:t>molecular diagnostics, 2024–33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7240" y="4983480"/>
            <a:ext cx="5074920" cy="749808"/>
          </a:xfrm>
          <a:prstGeom prst="roundRect">
            <a:avLst>
              <a:gd name="adj" fmla="val 6000"/>
            </a:avLst>
          </a:prstGeom>
          <a:solidFill>
            <a:srgbClr val="EE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5840" y="5102352"/>
            <a:ext cx="274320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>
                <a:solidFill>
                  <a:srgbClr val="E2723B"/>
                </a:solidFill>
                <a:latin typeface="Cambria"/>
              </a:rPr>
              <a:t>54 /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102352"/>
            <a:ext cx="256032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>
                <a:solidFill>
                  <a:srgbClr val="5A6674"/>
                </a:solidFill>
                <a:latin typeface="Calibri"/>
              </a:rPr>
              <a:t>nations served / integrated operators today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75120" y="1280160"/>
            <a:ext cx="4800600" cy="4937760"/>
          </a:xfrm>
          <a:prstGeom prst="roundRect">
            <a:avLst>
              <a:gd name="adj" fmla="val 6000"/>
            </a:avLst>
          </a:prstGeom>
          <a:solidFill>
            <a:srgbClr val="EE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040880" y="1554480"/>
            <a:ext cx="4069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00" b="1">
                <a:solidFill>
                  <a:srgbClr val="10243F"/>
                </a:solidFill>
                <a:latin typeface="Calibri"/>
              </a:rPr>
              <a:t>Africa IVD market, USD bn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35240" y="3052228"/>
            <a:ext cx="1234440" cy="2114131"/>
          </a:xfrm>
          <a:prstGeom prst="rect">
            <a:avLst/>
          </a:prstGeom>
          <a:solidFill>
            <a:srgbClr val="4A6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406640" y="2549308"/>
            <a:ext cx="16916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1">
                <a:solidFill>
                  <a:srgbClr val="10243F"/>
                </a:solidFill>
                <a:latin typeface="Cambria"/>
              </a:rPr>
              <a:t>$1.38bn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6640" y="5257800"/>
            <a:ext cx="169164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00" b="1">
                <a:solidFill>
                  <a:srgbClr val="5A6674"/>
                </a:solidFill>
                <a:latin typeface="Calibri"/>
              </a:rPr>
              <a:t>2025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01200" y="2240280"/>
            <a:ext cx="1234440" cy="2926080"/>
          </a:xfrm>
          <a:prstGeom prst="rect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372600" y="1737360"/>
            <a:ext cx="16916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1">
                <a:solidFill>
                  <a:srgbClr val="10243F"/>
                </a:solidFill>
                <a:latin typeface="Cambria"/>
              </a:rPr>
              <a:t>$1.91bn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72600" y="5257800"/>
            <a:ext cx="169164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00" b="1">
                <a:solidFill>
                  <a:srgbClr val="5A6674"/>
                </a:solidFill>
                <a:latin typeface="Calibri"/>
              </a:rPr>
              <a:t>2034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40880" y="5715000"/>
            <a:ext cx="40690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000" b="0" i="1">
                <a:solidFill>
                  <a:srgbClr val="5A6674"/>
                </a:solidFill>
                <a:latin typeface="Calibri"/>
              </a:rPr>
              <a:t>3.7% CAGR  ·  Source: Africa IVD Market Report, 2025–34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77240" y="45720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E2723B"/>
                </a:solidFill>
                <a:latin typeface="Calibri"/>
              </a:rPr>
              <a:t>THE OPPORTUNITY, QUANTIFIED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822960"/>
            <a:ext cx="1088136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900" b="1">
                <a:solidFill>
                  <a:srgbClr val="10243F"/>
                </a:solidFill>
                <a:latin typeface="Cambria"/>
              </a:rPr>
              <a:t>The whitespace: high need, low supply</a:t>
            </a:r>
          </a:p>
        </p:txBody>
      </p:sp>
      <p:pic>
        <p:nvPicPr>
          <p:cNvPr id="4" name="Picture 3" descr="needs_supp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56" y="1572768"/>
            <a:ext cx="8511182" cy="4617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" y="6400800"/>
            <a:ext cx="1078992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050" b="0" i="1">
                <a:solidFill>
                  <a:srgbClr val="5A6674"/>
                </a:solidFill>
                <a:latin typeface="Calibri"/>
              </a:rPr>
              <a:t>71 of the ~84 Africa + Middle East nations with complete World Bank data. Tanzania sits in the high-need / low-supply quadrant — the pilot thesis, quantified.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77240" y="45720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E2723B"/>
                </a:solidFill>
                <a:latin typeface="Calibri"/>
              </a:rPr>
              <a:t>THE COMPETITIVE LANDSCAPE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822960"/>
            <a:ext cx="1088136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900" b="1">
                <a:solidFill>
                  <a:srgbClr val="10243F"/>
                </a:solidFill>
                <a:latin typeface="Cambria"/>
              </a:rPr>
              <a:t>Where the diagnostic capital is going</a:t>
            </a:r>
          </a:p>
        </p:txBody>
      </p:sp>
      <p:pic>
        <p:nvPicPr>
          <p:cNvPr id="4" name="Picture 3" descr="investments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12" y="1572768"/>
            <a:ext cx="7312870" cy="4617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" y="6400800"/>
            <a:ext cx="1078992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050" b="0" i="1">
                <a:solidFill>
                  <a:srgbClr val="5A6674"/>
                </a:solidFill>
                <a:latin typeface="Calibri"/>
              </a:rPr>
              <a:t>Capital clusters in vaccines (Rwanda, Senegal) and incumbent private labs (South Africa). No one has built the repeatable diagnostic network — the gap Burjeel fills.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024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gradFill>
            <a:gsLst>
              <a:gs pos="0">
                <a:srgbClr val="0D1F38"/>
              </a:gs>
              <a:gs pos="100000">
                <a:srgbClr val="183559"/>
              </a:gs>
            </a:gsLst>
            <a:lin ang="2100000" scaled="1"/>
          </a:gradFill>
          <a:xfrm>
            <a:off x="0" y="0"/>
            <a:ext cx="12191695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77240" y="59436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F2A15C"/>
                </a:solidFill>
                <a:latin typeface="Calibri"/>
              </a:rPr>
              <a:t>THE 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960120"/>
            <a:ext cx="1051560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100" b="1">
                <a:solidFill>
                  <a:srgbClr val="FFFFFF"/>
                </a:solidFill>
                <a:latin typeface="Cambria"/>
              </a:rPr>
              <a:t>One unit, not fifty-four bespoke builds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1737360"/>
            <a:ext cx="1024128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50" b="0" i="1">
                <a:solidFill>
                  <a:srgbClr val="C9D6E6"/>
                </a:solidFill>
                <a:latin typeface="Calibri"/>
              </a:rPr>
              <a:t>The “Kupanda” Scalable Unit — four stacked layers, deployed identically into any market.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54480" y="2514600"/>
            <a:ext cx="9144000" cy="841248"/>
          </a:xfrm>
          <a:prstGeom prst="roundRect">
            <a:avLst>
              <a:gd name="adj" fmla="val 6000"/>
            </a:avLst>
          </a:prstGeom>
          <a:solidFill>
            <a:srgbClr val="173255"/>
          </a:solidFill>
          <a:ln>
            <a:noFill/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1783080" y="2660904"/>
            <a:ext cx="548640" cy="548640"/>
          </a:xfrm>
          <a:prstGeom prst="ellipse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783080" y="2660904"/>
            <a:ext cx="54864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300" b="1">
                <a:solidFill>
                  <a:srgbClr val="FFFFFF"/>
                </a:solidFill>
                <a:latin typeface="Cambria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2624328"/>
            <a:ext cx="324612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Roche analytics &amp; reagents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7880" y="2606040"/>
            <a:ext cx="4572000" cy="6858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>
                <a:solidFill>
                  <a:srgbClr val="BFCDE0"/>
                </a:solidFill>
                <a:latin typeface="Calibri"/>
              </a:rPr>
              <a:t>Core. The maximised Roche portfolio on a reagent-rental model — zero up-front capex for the operator.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54480" y="3474720"/>
            <a:ext cx="9144000" cy="841248"/>
          </a:xfrm>
          <a:prstGeom prst="roundRect">
            <a:avLst>
              <a:gd name="adj" fmla="val 6000"/>
            </a:avLst>
          </a:prstGeom>
          <a:solidFill>
            <a:srgbClr val="173255"/>
          </a:solidFill>
          <a:ln>
            <a:noFill/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Oval 11"/>
          <p:cNvSpPr/>
          <p:nvPr/>
        </p:nvSpPr>
        <p:spPr>
          <a:xfrm>
            <a:off x="1783080" y="3621024"/>
            <a:ext cx="548640" cy="548640"/>
          </a:xfrm>
          <a:prstGeom prst="ellipse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783080" y="3621024"/>
            <a:ext cx="54864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300" b="1">
                <a:solidFill>
                  <a:srgbClr val="FFFFFF"/>
                </a:solidFill>
                <a:latin typeface="Cambria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0320" y="3584448"/>
            <a:ext cx="324612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Pan-pathology managed services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7880" y="3566160"/>
            <a:ext cx="4572000" cy="6858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>
                <a:solidFill>
                  <a:srgbClr val="BFCDE0"/>
                </a:solidFill>
                <a:latin typeface="Calibri"/>
              </a:rPr>
              <a:t>Closes menu gaps with managed third-party procurement at a transparent markup.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54480" y="4434840"/>
            <a:ext cx="9144000" cy="841248"/>
          </a:xfrm>
          <a:prstGeom prst="roundRect">
            <a:avLst>
              <a:gd name="adj" fmla="val 6000"/>
            </a:avLst>
          </a:prstGeom>
          <a:solidFill>
            <a:srgbClr val="173255"/>
          </a:solidFill>
          <a:ln>
            <a:noFill/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Oval 16"/>
          <p:cNvSpPr/>
          <p:nvPr/>
        </p:nvSpPr>
        <p:spPr>
          <a:xfrm>
            <a:off x="1783080" y="4581144"/>
            <a:ext cx="548640" cy="548640"/>
          </a:xfrm>
          <a:prstGeom prst="ellipse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783080" y="4581144"/>
            <a:ext cx="54864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300" b="1">
                <a:solidFill>
                  <a:srgbClr val="FFFFFF"/>
                </a:solidFill>
                <a:latin typeface="Cambria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60320" y="4544568"/>
            <a:ext cx="324612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Turn-key laboratory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97880" y="4526279"/>
            <a:ext cx="4572000" cy="6858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>
                <a:solidFill>
                  <a:srgbClr val="BFCDE0"/>
                </a:solidFill>
                <a:latin typeface="Calibri"/>
              </a:rPr>
              <a:t>A ready-to-run lab, fitted out and billed as one monthly all-inclusive lease.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54480" y="5394960"/>
            <a:ext cx="9144000" cy="841248"/>
          </a:xfrm>
          <a:prstGeom prst="roundRect">
            <a:avLst>
              <a:gd name="adj" fmla="val 6000"/>
            </a:avLst>
          </a:prstGeom>
          <a:solidFill>
            <a:srgbClr val="173255"/>
          </a:solidFill>
          <a:ln>
            <a:noFill/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1783080" y="5541264"/>
            <a:ext cx="548640" cy="548640"/>
          </a:xfrm>
          <a:prstGeom prst="ellipse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783080" y="5541264"/>
            <a:ext cx="54864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300" b="1">
                <a:solidFill>
                  <a:srgbClr val="FFFFFF"/>
                </a:solidFill>
                <a:latin typeface="Cambria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60320" y="5504688"/>
            <a:ext cx="324612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Additional services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97880" y="5486400"/>
            <a:ext cx="4572000" cy="6858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>
                <a:solidFill>
                  <a:srgbClr val="BFCDE0"/>
                </a:solidFill>
                <a:latin typeface="Calibri"/>
              </a:rPr>
              <a:t>IT networking, sample transport, accreditation and consultancy — sold as subscriptions.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77240" y="68580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E2723B"/>
                </a:solidFill>
                <a:latin typeface="Calibri"/>
              </a:rPr>
              <a:t>PROVEN, THEN SCALED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51560"/>
            <a:ext cx="107899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100" b="1">
                <a:solidFill>
                  <a:srgbClr val="10243F"/>
                </a:solidFill>
                <a:latin typeface="Cambria"/>
              </a:rPr>
              <a:t>One engine, two ways to deploy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" y="2331720"/>
            <a:ext cx="5074920" cy="370332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240">
            <a:solidFill>
              <a:srgbClr val="D7DEE6"/>
            </a:solidFill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77240" y="2331720"/>
            <a:ext cx="5074920" cy="777240"/>
          </a:xfrm>
          <a:prstGeom prst="roundRect">
            <a:avLst>
              <a:gd name="adj" fmla="val 6000"/>
            </a:avLst>
          </a:prstGeom>
          <a:solidFill>
            <a:srgbClr val="4A6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77240" y="2724912"/>
            <a:ext cx="5074920" cy="384048"/>
          </a:xfrm>
          <a:prstGeom prst="rect">
            <a:avLst/>
          </a:prstGeom>
          <a:solidFill>
            <a:srgbClr val="4A6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97280" y="2487168"/>
            <a:ext cx="4526280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FFFFFF"/>
                </a:solidFill>
                <a:latin typeface="Calibri"/>
              </a:rPr>
              <a:t>LIVE NOW · MOROCCO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" y="3291839"/>
            <a:ext cx="443484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1">
                <a:solidFill>
                  <a:srgbClr val="10243F"/>
                </a:solidFill>
                <a:latin typeface="Cambria"/>
              </a:rPr>
              <a:t>The cooperative model</a:t>
            </a:r>
          </a:p>
        </p:txBody>
      </p:sp>
      <p:sp>
        <p:nvSpPr>
          <p:cNvPr id="9" name="Oval 8"/>
          <p:cNvSpPr/>
          <p:nvPr/>
        </p:nvSpPr>
        <p:spPr>
          <a:xfrm>
            <a:off x="1143000" y="3950208"/>
            <a:ext cx="109728" cy="109728"/>
          </a:xfrm>
          <a:prstGeom prst="ellipse">
            <a:avLst/>
          </a:prstGeom>
          <a:solidFill>
            <a:srgbClr val="4A6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435607" y="3886200"/>
            <a:ext cx="40690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333B44"/>
                </a:solidFill>
                <a:latin typeface="Calibri"/>
              </a:rPr>
              <a:t>A single B2B “shared-utility” central lab</a:t>
            </a:r>
          </a:p>
        </p:txBody>
      </p:sp>
      <p:sp>
        <p:nvSpPr>
          <p:cNvPr id="11" name="Oval 10"/>
          <p:cNvSpPr/>
          <p:nvPr/>
        </p:nvSpPr>
        <p:spPr>
          <a:xfrm>
            <a:off x="1143000" y="4480560"/>
            <a:ext cx="109728" cy="109728"/>
          </a:xfrm>
          <a:prstGeom prst="ellipse">
            <a:avLst/>
          </a:prstGeom>
          <a:solidFill>
            <a:srgbClr val="4A6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435607" y="4416552"/>
            <a:ext cx="40690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333B44"/>
                </a:solidFill>
                <a:latin typeface="Calibri"/>
              </a:rPr>
              <a:t>Serves competing private labs that co-operate on cost</a:t>
            </a:r>
          </a:p>
        </p:txBody>
      </p:sp>
      <p:sp>
        <p:nvSpPr>
          <p:cNvPr id="13" name="Oval 12"/>
          <p:cNvSpPr/>
          <p:nvPr/>
        </p:nvSpPr>
        <p:spPr>
          <a:xfrm>
            <a:off x="1143000" y="5010912"/>
            <a:ext cx="109728" cy="109728"/>
          </a:xfrm>
          <a:prstGeom prst="ellipse">
            <a:avLst/>
          </a:prstGeom>
          <a:solidFill>
            <a:srgbClr val="4A6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435607" y="4946904"/>
            <a:ext cx="40690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333B44"/>
                </a:solidFill>
                <a:latin typeface="Calibri"/>
              </a:rPr>
              <a:t>Operated by a registered local biologist</a:t>
            </a:r>
          </a:p>
        </p:txBody>
      </p:sp>
      <p:sp>
        <p:nvSpPr>
          <p:cNvPr id="15" name="Oval 14"/>
          <p:cNvSpPr/>
          <p:nvPr/>
        </p:nvSpPr>
        <p:spPr>
          <a:xfrm>
            <a:off x="1143000" y="5541264"/>
            <a:ext cx="109728" cy="109728"/>
          </a:xfrm>
          <a:prstGeom prst="ellipse">
            <a:avLst/>
          </a:prstGeom>
          <a:solidFill>
            <a:srgbClr val="4A6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435607" y="5477256"/>
            <a:ext cx="40690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333B44"/>
                </a:solidFill>
                <a:latin typeface="Calibri"/>
              </a:rPr>
              <a:t>Governance pushes margin out to the member labs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63640" y="2331720"/>
            <a:ext cx="5074920" cy="370332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240">
            <a:solidFill>
              <a:srgbClr val="D7DEE6"/>
            </a:solidFill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263640" y="2331720"/>
            <a:ext cx="5074920" cy="777240"/>
          </a:xfrm>
          <a:prstGeom prst="roundRect">
            <a:avLst>
              <a:gd name="adj" fmla="val 6000"/>
            </a:avLst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263640" y="2724912"/>
            <a:ext cx="5074920" cy="384048"/>
          </a:xfrm>
          <a:prstGeom prst="rect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583679" y="2487168"/>
            <a:ext cx="4526280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FFFFFF"/>
                </a:solidFill>
                <a:latin typeface="Calibri"/>
              </a:rPr>
              <a:t>PROPOSED · BURJEEL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3679" y="3291839"/>
            <a:ext cx="443484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1">
                <a:solidFill>
                  <a:srgbClr val="10243F"/>
                </a:solidFill>
                <a:latin typeface="Cambria"/>
              </a:rPr>
              <a:t>The PPPP model</a:t>
            </a:r>
          </a:p>
        </p:txBody>
      </p:sp>
      <p:sp>
        <p:nvSpPr>
          <p:cNvPr id="22" name="Oval 21"/>
          <p:cNvSpPr/>
          <p:nvPr/>
        </p:nvSpPr>
        <p:spPr>
          <a:xfrm>
            <a:off x="6629400" y="3950208"/>
            <a:ext cx="109728" cy="109728"/>
          </a:xfrm>
          <a:prstGeom prst="ellipse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922007" y="3886200"/>
            <a:ext cx="40690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333B44"/>
                </a:solidFill>
                <a:latin typeface="Calibri"/>
              </a:rPr>
              <a:t>A national IVD network anchored by one hub lab</a:t>
            </a:r>
          </a:p>
        </p:txBody>
      </p:sp>
      <p:sp>
        <p:nvSpPr>
          <p:cNvPr id="24" name="Oval 23"/>
          <p:cNvSpPr/>
          <p:nvPr/>
        </p:nvSpPr>
        <p:spPr>
          <a:xfrm>
            <a:off x="6629400" y="4480560"/>
            <a:ext cx="109728" cy="109728"/>
          </a:xfrm>
          <a:prstGeom prst="ellipse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922007" y="4416552"/>
            <a:ext cx="40690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333B44"/>
                </a:solidFill>
                <a:latin typeface="Calibri"/>
              </a:rPr>
              <a:t>Burjeel runs clinical ops; Roche deploys the unit</a:t>
            </a:r>
          </a:p>
        </p:txBody>
      </p:sp>
      <p:sp>
        <p:nvSpPr>
          <p:cNvPr id="26" name="Oval 25"/>
          <p:cNvSpPr/>
          <p:nvPr/>
        </p:nvSpPr>
        <p:spPr>
          <a:xfrm>
            <a:off x="6629400" y="5010912"/>
            <a:ext cx="109728" cy="109728"/>
          </a:xfrm>
          <a:prstGeom prst="ellipse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922007" y="4946904"/>
            <a:ext cx="40690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333B44"/>
                </a:solidFill>
                <a:latin typeface="Calibri"/>
              </a:rPr>
              <a:t>Long-range government concession agreement</a:t>
            </a:r>
          </a:p>
        </p:txBody>
      </p:sp>
      <p:sp>
        <p:nvSpPr>
          <p:cNvPr id="28" name="Oval 27"/>
          <p:cNvSpPr/>
          <p:nvPr/>
        </p:nvSpPr>
        <p:spPr>
          <a:xfrm>
            <a:off x="6629400" y="5541264"/>
            <a:ext cx="109728" cy="109728"/>
          </a:xfrm>
          <a:prstGeom prst="ellipse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922007" y="5477256"/>
            <a:ext cx="40690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333B44"/>
                </a:solidFill>
                <a:latin typeface="Calibri"/>
              </a:rPr>
              <a:t>Funded by development finance / Abu Dhabi loans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" y="6263640"/>
            <a:ext cx="10515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 i="1">
                <a:solidFill>
                  <a:srgbClr val="1A1A1A"/>
                </a:solidFill>
                <a:latin typeface="Calibri"/>
              </a:rPr>
              <a:t>Morocco proves the unit works. Burjeel scales it to a whole country — the leap this proposal underwrites.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77240" y="68580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E2723B"/>
                </a:solidFill>
                <a:latin typeface="Calibri"/>
              </a:rPr>
              <a:t>WHY THIS ALLIANCE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51560"/>
            <a:ext cx="107899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100" b="1">
                <a:solidFill>
                  <a:srgbClr val="10243F"/>
                </a:solidFill>
                <a:latin typeface="Cambria"/>
              </a:rPr>
              <a:t>Three partners, three risks removed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" y="2286000"/>
            <a:ext cx="3456432" cy="3749039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240">
            <a:solidFill>
              <a:srgbClr val="D7DEE6"/>
            </a:solidFill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77240" y="2286000"/>
            <a:ext cx="3456432" cy="777240"/>
          </a:xfrm>
          <a:prstGeom prst="roundRect">
            <a:avLst>
              <a:gd name="adj" fmla="val 6000"/>
            </a:avLst>
          </a:prstGeom>
          <a:solidFill>
            <a:srgbClr val="4A6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77240" y="2679192"/>
            <a:ext cx="3456432" cy="384048"/>
          </a:xfrm>
          <a:prstGeom prst="rect">
            <a:avLst/>
          </a:prstGeom>
          <a:solidFill>
            <a:srgbClr val="4A6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97280" y="2441448"/>
            <a:ext cx="2907791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>
                <a:solidFill>
                  <a:srgbClr val="FFFFFF"/>
                </a:solidFill>
                <a:latin typeface="Cambria"/>
              </a:rPr>
              <a:t>ROCHE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" y="3246120"/>
            <a:ext cx="2816352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50" b="1">
                <a:solidFill>
                  <a:srgbClr val="10243F"/>
                </a:solidFill>
                <a:latin typeface="Calibri"/>
              </a:rPr>
              <a:t>The technology risk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3749039"/>
            <a:ext cx="2816352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5A6674"/>
                </a:solidFill>
                <a:latin typeface="Calibri"/>
              </a:rPr>
              <a:t>World diagnostic menu, analytics and the reagent-rental engine — the clinical credibility.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26279" y="2286000"/>
            <a:ext cx="3456432" cy="3749039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240">
            <a:solidFill>
              <a:srgbClr val="D7DEE6"/>
            </a:solidFill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526279" y="2286000"/>
            <a:ext cx="3456432" cy="777240"/>
          </a:xfrm>
          <a:prstGeom prst="roundRect">
            <a:avLst>
              <a:gd name="adj" fmla="val 6000"/>
            </a:avLst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526279" y="2679192"/>
            <a:ext cx="3456432" cy="384048"/>
          </a:xfrm>
          <a:prstGeom prst="rect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846319" y="2441448"/>
            <a:ext cx="2907791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>
                <a:solidFill>
                  <a:srgbClr val="FFFFFF"/>
                </a:solidFill>
                <a:latin typeface="Cambria"/>
              </a:rPr>
              <a:t>BURJEEL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6319" y="3246120"/>
            <a:ext cx="2816352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50" b="1">
                <a:solidFill>
                  <a:srgbClr val="10243F"/>
                </a:solidFill>
                <a:latin typeface="Calibri"/>
              </a:rPr>
              <a:t>The operating risk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6319" y="3749039"/>
            <a:ext cx="2816352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5A6674"/>
                </a:solidFill>
                <a:latin typeface="Calibri"/>
              </a:rPr>
              <a:t>Clinical operations at scale, founded 2007; a principal worth ~$2.4bn, driven by legacy.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6319" y="5166359"/>
            <a:ext cx="2816352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000" b="1">
                <a:solidFill>
                  <a:srgbClr val="10243F"/>
                </a:solidFill>
                <a:latin typeface="Calibri"/>
              </a:rPr>
              <a:t>Dr. Shamsheer Vayalil, Founder &amp; Chairman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75319" y="2286000"/>
            <a:ext cx="3456432" cy="3749039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240">
            <a:solidFill>
              <a:srgbClr val="D7DEE6"/>
            </a:solidFill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275319" y="2286000"/>
            <a:ext cx="3456432" cy="777240"/>
          </a:xfrm>
          <a:prstGeom prst="roundRect">
            <a:avLst>
              <a:gd name="adj" fmla="val 6000"/>
            </a:avLst>
          </a:prstGeom>
          <a:solidFill>
            <a:srgbClr val="102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8275319" y="2679192"/>
            <a:ext cx="3456432" cy="384048"/>
          </a:xfrm>
          <a:prstGeom prst="rect">
            <a:avLst/>
          </a:prstGeom>
          <a:solidFill>
            <a:srgbClr val="102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595359" y="2441448"/>
            <a:ext cx="2907791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>
                <a:solidFill>
                  <a:srgbClr val="FFFFFF"/>
                </a:solidFill>
                <a:latin typeface="Cambria"/>
              </a:rPr>
              <a:t>AD PORTS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5359" y="3246120"/>
            <a:ext cx="2816352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50" b="1">
                <a:solidFill>
                  <a:srgbClr val="10243F"/>
                </a:solidFill>
                <a:latin typeface="Calibri"/>
              </a:rPr>
              <a:t>The access risk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95359" y="3749039"/>
            <a:ext cx="2816352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>
                <a:solidFill>
                  <a:srgbClr val="5A6674"/>
                </a:solidFill>
                <a:latin typeface="Calibri"/>
              </a:rPr>
              <a:t>Sovereign government access and the financing rails into Africa.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95359" y="5166359"/>
            <a:ext cx="2816352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000" b="1">
                <a:solidFill>
                  <a:srgbClr val="E2723B"/>
                </a:solidFill>
                <a:latin typeface="Calibri"/>
              </a:rPr>
              <a:t>Burjeel × AD Ports ‘DOCKTOUR’ JV, May 2025 · AD Ports = ADQ sovereign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" y="6309360"/>
            <a:ext cx="105156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0" i="1">
                <a:solidFill>
                  <a:srgbClr val="1A1A1A"/>
                </a:solidFill>
                <a:latin typeface="Calibri"/>
              </a:rPr>
              <a:t>Apart, none can enter Africa at scale; together, the entry is de-risked.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77240" y="640080"/>
            <a:ext cx="6400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>
                <a:solidFill>
                  <a:srgbClr val="E2723B"/>
                </a:solidFill>
                <a:latin typeface="Calibri"/>
              </a:rPr>
              <a:t>HOW IT PAYS — AND WHY IT LASTS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05840"/>
            <a:ext cx="1115568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700" b="1">
                <a:solidFill>
                  <a:srgbClr val="10243F"/>
                </a:solidFill>
                <a:latin typeface="Cambria"/>
              </a:rPr>
              <a:t>A proven structure, with the failure modes designed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2011680"/>
            <a:ext cx="512064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>
                <a:solidFill>
                  <a:srgbClr val="E2723B"/>
                </a:solidFill>
                <a:latin typeface="Calibri"/>
              </a:rPr>
              <a:t>THE PPPP MONEY-FLOW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7240" y="2423160"/>
            <a:ext cx="5029200" cy="749808"/>
          </a:xfrm>
          <a:prstGeom prst="roundRect">
            <a:avLst>
              <a:gd name="adj" fmla="val 6000"/>
            </a:avLst>
          </a:prstGeom>
          <a:solidFill>
            <a:srgbClr val="EE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960120" y="2523744"/>
            <a:ext cx="548640" cy="548640"/>
          </a:xfrm>
          <a:prstGeom prst="ellipse">
            <a:avLst/>
          </a:prstGeom>
          <a:solidFill>
            <a:srgbClr val="102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120" y="2514600"/>
            <a:ext cx="54864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>
                <a:solidFill>
                  <a:srgbClr val="FFFFFF"/>
                </a:solidFill>
                <a:latin typeface="Cambria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2532888"/>
            <a:ext cx="393192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>
                <a:solidFill>
                  <a:srgbClr val="10243F"/>
                </a:solidFill>
                <a:latin typeface="Calibri"/>
              </a:rPr>
              <a:t>Government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834640"/>
            <a:ext cx="40233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0">
                <a:solidFill>
                  <a:srgbClr val="5A6674"/>
                </a:solidFill>
                <a:latin typeface="Calibri"/>
              </a:rPr>
              <a:t>Concession + national IVD network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7240" y="3337560"/>
            <a:ext cx="5029200" cy="749808"/>
          </a:xfrm>
          <a:prstGeom prst="roundRect">
            <a:avLst>
              <a:gd name="adj" fmla="val 6000"/>
            </a:avLst>
          </a:prstGeom>
          <a:solidFill>
            <a:srgbClr val="EE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960120" y="3438144"/>
            <a:ext cx="548640" cy="548640"/>
          </a:xfrm>
          <a:prstGeom prst="ellipse">
            <a:avLst/>
          </a:prstGeom>
          <a:solidFill>
            <a:srgbClr val="102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3429000"/>
            <a:ext cx="54864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>
                <a:solidFill>
                  <a:srgbClr val="FFFFFF"/>
                </a:solidFill>
                <a:latin typeface="Cambri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40" y="3447288"/>
            <a:ext cx="393192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>
                <a:solidFill>
                  <a:srgbClr val="10243F"/>
                </a:solidFill>
                <a:latin typeface="Calibri"/>
              </a:rPr>
              <a:t>DFI / Abu Dhabi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3749039"/>
            <a:ext cx="40233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0">
                <a:solidFill>
                  <a:srgbClr val="5A6674"/>
                </a:solidFill>
                <a:latin typeface="Calibri"/>
              </a:rPr>
              <a:t>Development finance &amp; bilateral loans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7240" y="4251960"/>
            <a:ext cx="5029200" cy="749808"/>
          </a:xfrm>
          <a:prstGeom prst="roundRect">
            <a:avLst>
              <a:gd name="adj" fmla="val 6000"/>
            </a:avLst>
          </a:prstGeom>
          <a:solidFill>
            <a:srgbClr val="EE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960120" y="4352544"/>
            <a:ext cx="548640" cy="548640"/>
          </a:xfrm>
          <a:prstGeom prst="ellipse">
            <a:avLst/>
          </a:prstGeom>
          <a:solidFill>
            <a:srgbClr val="102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60120" y="4343400"/>
            <a:ext cx="54864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>
                <a:solidFill>
                  <a:srgbClr val="FFFFFF"/>
                </a:solidFill>
                <a:latin typeface="Cambria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40" y="4361688"/>
            <a:ext cx="393192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>
                <a:solidFill>
                  <a:srgbClr val="10243F"/>
                </a:solidFill>
                <a:latin typeface="Calibri"/>
              </a:rPr>
              <a:t>Roche + Burjeel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40" y="4663440"/>
            <a:ext cx="40233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0">
                <a:solidFill>
                  <a:srgbClr val="5A6674"/>
                </a:solidFill>
                <a:latin typeface="Calibri"/>
              </a:rPr>
              <a:t>Deploy &amp; operate the Kupanda unit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7240" y="5166360"/>
            <a:ext cx="5029200" cy="749808"/>
          </a:xfrm>
          <a:prstGeom prst="roundRect">
            <a:avLst>
              <a:gd name="adj" fmla="val 6000"/>
            </a:avLst>
          </a:prstGeom>
          <a:solidFill>
            <a:srgbClr val="EE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60120" y="5266944"/>
            <a:ext cx="548640" cy="548640"/>
          </a:xfrm>
          <a:prstGeom prst="ellipse">
            <a:avLst/>
          </a:prstGeom>
          <a:solidFill>
            <a:srgbClr val="102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60120" y="5257800"/>
            <a:ext cx="548640" cy="5486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>
                <a:solidFill>
                  <a:srgbClr val="FFFFFF"/>
                </a:solidFill>
                <a:latin typeface="Cambria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40" y="5276088"/>
            <a:ext cx="393192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>
                <a:solidFill>
                  <a:srgbClr val="10243F"/>
                </a:solidFill>
                <a:latin typeface="Calibri"/>
              </a:rPr>
              <a:t>Revenue share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5577840"/>
            <a:ext cx="40233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0">
                <a:solidFill>
                  <a:srgbClr val="5A6674"/>
                </a:solidFill>
                <a:latin typeface="Calibri"/>
              </a:rPr>
              <a:t>Across the whole network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6520" y="2011680"/>
            <a:ext cx="50292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>
                <a:solidFill>
                  <a:srgbClr val="E2723B"/>
                </a:solidFill>
                <a:latin typeface="Calibri"/>
              </a:rPr>
              <a:t>THE EVIDENCE — BUILT IN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46520" y="2423160"/>
            <a:ext cx="4983480" cy="17373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240">
            <a:solidFill>
              <a:srgbClr val="D7DEE6"/>
            </a:solidFill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6675120" y="2633472"/>
            <a:ext cx="384048" cy="384048"/>
          </a:xfrm>
          <a:prstGeom prst="ellipse">
            <a:avLst/>
          </a:prstGeom>
          <a:solidFill>
            <a:srgbClr val="2E7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675120" y="2624328"/>
            <a:ext cx="384048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23760" y="2542032"/>
            <a:ext cx="40233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50" b="1">
                <a:solidFill>
                  <a:srgbClr val="10243F"/>
                </a:solidFill>
                <a:latin typeface="Calibri"/>
              </a:rPr>
              <a:t>Kenya — it works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5120" y="3035808"/>
            <a:ext cx="4526280" cy="10515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>
                <a:solidFill>
                  <a:srgbClr val="5A6674"/>
                </a:solidFill>
                <a:latin typeface="Calibri"/>
              </a:rPr>
              <a:t>Managed Equipment Services: </a:t>
            </a:r>
            <a:r>
              <a:rPr sz="1150" b="1">
                <a:solidFill>
                  <a:srgbClr val="10243F"/>
                </a:solidFill>
                <a:latin typeface="Calibri"/>
              </a:rPr>
              <a:t>KSh 38bn, 98 hospitals across 47 counties</a:t>
            </a:r>
            <a:r>
              <a:rPr sz="1150" b="0">
                <a:solidFill>
                  <a:srgbClr val="5A6674"/>
                </a:solidFill>
                <a:latin typeface="Calibri"/>
              </a:rPr>
              <a:t> on a 7-year lease (2015). The structure we adopt.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46520" y="4343400"/>
            <a:ext cx="4983480" cy="17373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240">
            <a:solidFill>
              <a:srgbClr val="D7DEE6"/>
            </a:solidFill>
          </a:ln>
          <a:effectLst/>
          <a:effectLst>
            <a:outerShdw blurRad="90000" dist="38100" dir="5400000" rotWithShape="0">
              <a:srgbClr val="10243F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Oval 31"/>
          <p:cNvSpPr/>
          <p:nvPr/>
        </p:nvSpPr>
        <p:spPr>
          <a:xfrm>
            <a:off x="6675120" y="4553712"/>
            <a:ext cx="384048" cy="384048"/>
          </a:xfrm>
          <a:prstGeom prst="ellipse">
            <a:avLst/>
          </a:prstGeom>
          <a:solidFill>
            <a:srgbClr val="E272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675120" y="4544568"/>
            <a:ext cx="384048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00" b="1">
                <a:solidFill>
                  <a:srgbClr val="FFFFFF"/>
                </a:solidFill>
                <a:latin typeface="Cambria"/>
              </a:rPr>
              <a:t>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23760" y="4462272"/>
            <a:ext cx="40233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450" b="1">
                <a:solidFill>
                  <a:srgbClr val="10243F"/>
                </a:solidFill>
                <a:latin typeface="Calibri"/>
              </a:rPr>
              <a:t>Lesotho — how it dies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75120" y="4956048"/>
            <a:ext cx="4526280" cy="10515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>
                <a:solidFill>
                  <a:srgbClr val="5A6674"/>
                </a:solidFill>
                <a:latin typeface="Calibri"/>
              </a:rPr>
              <a:t>The IFC’s flagship health PPP cost </a:t>
            </a:r>
            <a:r>
              <a:rPr sz="1150" b="1">
                <a:solidFill>
                  <a:srgbClr val="10243F"/>
                </a:solidFill>
                <a:latin typeface="Calibri"/>
              </a:rPr>
              <a:t>$67m/yr — 51% of the health budget</a:t>
            </a:r>
            <a:r>
              <a:rPr sz="1150" b="0">
                <a:solidFill>
                  <a:srgbClr val="5A6674"/>
                </a:solidFill>
                <a:latin typeface="Calibri"/>
              </a:rPr>
              <a:t>; terminated early. The failure mode we design out.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7240" y="6355080"/>
            <a:ext cx="1060704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50" b="0" i="1">
                <a:solidFill>
                  <a:srgbClr val="5A6674"/>
                </a:solidFill>
                <a:latin typeface="Calibri"/>
              </a:rPr>
              <a:t>Sources: World Bank &amp; Parliament of Kenya (MES); Oxfam / PMC (Lesotho QMMH-IN).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