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9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acc2_build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gradFill>
            <a:gsLst>
              <a:gs pos="0">
                <a:srgbClr val="080210">
                  <a:alpha val="90000"/>
                </a:srgbClr>
              </a:gs>
              <a:gs pos="50000">
                <a:srgbClr val="080210">
                  <a:alpha val="66000"/>
                </a:srgbClr>
              </a:gs>
              <a:gs pos="100000">
                <a:srgbClr val="080210">
                  <a:alpha val="12000"/>
                </a:srgbClr>
              </a:gs>
            </a:gsLst>
            <a:lin ang="0" scaled="1"/>
          </a:gradFill>
          <a:xfrm>
            <a:off x="0" y="0"/>
            <a:ext cx="12191695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64008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Arial"/>
              </a:rPr>
              <a:t>burjeel</a:t>
            </a:r>
            <a:r>
              <a:rPr sz="1500" b="1">
                <a:solidFill>
                  <a:srgbClr val="FF6FB5"/>
                </a:solidFill>
                <a:latin typeface="Arial"/>
              </a:rPr>
              <a:t> × </a:t>
            </a:r>
            <a:r>
              <a:rPr sz="1500" b="1">
                <a:solidFill>
                  <a:srgbClr val="FFFFFF"/>
                </a:solidFill>
                <a:latin typeface="Arial"/>
              </a:rPr>
              <a:t>roche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1828800"/>
            <a:ext cx="146304" cy="3108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" y="182880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>
                <a:solidFill>
                  <a:srgbClr val="FF6FB5"/>
                </a:solidFill>
                <a:latin typeface="Arial"/>
              </a:rPr>
              <a:t>#DIAGNOSTICBACKBONE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331720"/>
            <a:ext cx="868680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800" b="1">
                <a:solidFill>
                  <a:srgbClr val="FFFFFF"/>
                </a:solidFill>
                <a:latin typeface="Arial"/>
              </a:rPr>
              <a:t>OWNING THE</a:t>
            </a:r>
          </a:p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800" b="1">
                <a:solidFill>
                  <a:srgbClr val="FFFFFF"/>
                </a:solidFill>
                <a:latin typeface="Arial"/>
              </a:rPr>
              <a:t>DIAGNOSTIC BACKBONE</a:t>
            </a:r>
          </a:p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800" b="1">
                <a:solidFill>
                  <a:srgbClr val="FFFFFF"/>
                </a:solidFill>
                <a:latin typeface="Arial"/>
              </a:rPr>
              <a:t>OF A CONTINENT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5120640"/>
            <a:ext cx="749807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500" b="0">
                <a:solidFill>
                  <a:srgbClr val="CFC6E0"/>
                </a:solidFill>
                <a:latin typeface="Arial"/>
              </a:rPr>
              <a:t>A board pitch to build Africa's first repeatable, government-backed diagnostic network.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6172200"/>
            <a:ext cx="7315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>
                <a:solidFill>
                  <a:srgbClr val="FFFFFF"/>
                </a:solidFill>
                <a:latin typeface="Arial"/>
              </a:rPr>
              <a:t>DR. SHAMSHEER</a:t>
            </a:r>
            <a:r>
              <a:rPr sz="1300" b="0">
                <a:solidFill>
                  <a:srgbClr val="CFC6E0"/>
                </a:solidFill>
                <a:latin typeface="Arial"/>
              </a:rPr>
              <a:t>   Founder &amp; Chairman, Burjeel Holdings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bg_viol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acc2_clinici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0"/>
            <a:ext cx="533095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gradFill>
            <a:gsLst>
              <a:gs pos="0">
                <a:srgbClr val="080210">
                  <a:alpha val="86000"/>
                </a:srgbClr>
              </a:gs>
              <a:gs pos="60000">
                <a:srgbClr val="080210">
                  <a:alpha val="60000"/>
                </a:srgbClr>
              </a:gs>
              <a:gs pos="100000">
                <a:srgbClr val="080210">
                  <a:alpha val="0"/>
                </a:srgbClr>
              </a:gs>
            </a:gsLst>
            <a:lin ang="0" scaled="1"/>
          </a:gradFill>
          <a:xfrm>
            <a:off x="0" y="0"/>
            <a:ext cx="8686800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gradFill>
            <a:gsLst>
              <a:gs pos="0">
                <a:srgbClr val="080210">
                  <a:alpha val="55000"/>
                </a:srgbClr>
              </a:gs>
              <a:gs pos="35000">
                <a:srgbClr val="080210">
                  <a:alpha val="0"/>
                </a:srgbClr>
              </a:gs>
              <a:gs pos="100000">
                <a:srgbClr val="080210">
                  <a:alpha val="0"/>
                </a:srgbClr>
              </a:gs>
            </a:gsLst>
            <a:lin ang="0" scaled="1"/>
          </a:gradFill>
          <a:xfrm>
            <a:off x="6858000" y="0"/>
            <a:ext cx="5330952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22960" y="777240"/>
            <a:ext cx="146304" cy="3108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77724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>
                <a:solidFill>
                  <a:srgbClr val="FF6FB5"/>
                </a:solidFill>
                <a:latin typeface="Arial"/>
              </a:rPr>
              <a:t>THE OPPORTUNITY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1234440"/>
            <a:ext cx="640080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THE DIAGNOSIS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NEVER COMES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291840"/>
            <a:ext cx="18288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47%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88920" y="3291840"/>
            <a:ext cx="36576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300" b="0">
                <a:solidFill>
                  <a:srgbClr val="CFC6E0"/>
                </a:solidFill>
                <a:latin typeface="Arial"/>
              </a:rPr>
              <a:t>lack access to essential diagnostics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343400"/>
            <a:ext cx="18288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81%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88920" y="4343400"/>
            <a:ext cx="36576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300" b="0">
                <a:solidFill>
                  <a:srgbClr val="CFC6E0"/>
                </a:solidFill>
                <a:latin typeface="Arial"/>
              </a:rPr>
              <a:t>in low-income countries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394960"/>
            <a:ext cx="18288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94%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88920" y="5394960"/>
            <a:ext cx="36576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300" b="0">
                <a:solidFill>
                  <a:srgbClr val="CFC6E0"/>
                </a:solidFill>
                <a:latin typeface="Arial"/>
              </a:rPr>
              <a:t>of malaria burden is in Africa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bg_dee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gradFill>
            <a:gsLst>
              <a:gs pos="0">
                <a:srgbClr val="080210">
                  <a:alpha val="72000"/>
                </a:srgbClr>
              </a:gs>
              <a:gs pos="100000">
                <a:srgbClr val="080210">
                  <a:alpha val="40000"/>
                </a:srgbClr>
              </a:gs>
            </a:gsLst>
            <a:lin ang="5400000" scaled="1"/>
          </a:gradFill>
          <a:xfrm>
            <a:off x="0" y="0"/>
            <a:ext cx="12191695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777240"/>
            <a:ext cx="146304" cy="3108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78992" y="77724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>
                <a:solidFill>
                  <a:srgbClr val="FF6FB5"/>
                </a:solidFill>
                <a:latin typeface="Arial"/>
              </a:rPr>
              <a:t>THE MARKET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234440"/>
            <a:ext cx="54864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A $1.9BN MARKET, NO OPERATOR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3200400"/>
            <a:ext cx="51206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600" b="0">
                <a:solidFill>
                  <a:srgbClr val="CFC6E0"/>
                </a:solidFill>
                <a:latin typeface="Arial"/>
              </a:rPr>
              <a:t>$1.38bn today → </a:t>
            </a:r>
            <a:r>
              <a:rPr sz="1600" b="1">
                <a:solidFill>
                  <a:srgbClr val="FFFFFF"/>
                </a:solidFill>
                <a:latin typeface="Arial"/>
              </a:rPr>
              <a:t>$1.91bn by 2034</a:t>
            </a: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800" b="0">
                <a:solidFill>
                  <a:srgbClr val="CFC6E0"/>
                </a:solidFill>
                <a:latin typeface="Arial"/>
              </a:rPr>
              <a:t/>
            </a: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400" b="0">
                <a:solidFill>
                  <a:srgbClr val="CFC6E0"/>
                </a:solidFill>
                <a:latin typeface="Arial"/>
              </a:rPr>
              <a:t>Fragmented across 54 nations with no integrated diagnostic operator.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26480" y="1463040"/>
            <a:ext cx="5760720" cy="4480560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acc2_char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80" y="1828800"/>
            <a:ext cx="5303520" cy="33375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bg_mag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gradFill>
            <a:gsLst>
              <a:gs pos="0">
                <a:srgbClr val="080210">
                  <a:alpha val="70000"/>
                </a:srgbClr>
              </a:gs>
              <a:gs pos="100000">
                <a:srgbClr val="080210">
                  <a:alpha val="52000"/>
                </a:srgbClr>
              </a:gs>
            </a:gsLst>
            <a:lin ang="5400000" scaled="1"/>
          </a:gradFill>
          <a:xfrm>
            <a:off x="0" y="0"/>
            <a:ext cx="12191695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777240"/>
            <a:ext cx="146304" cy="3108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78992" y="77724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>
                <a:solidFill>
                  <a:srgbClr val="FF6FB5"/>
                </a:solidFill>
                <a:latin typeface="Arial"/>
              </a:rPr>
              <a:t>THE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23444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>
                <a:solidFill>
                  <a:srgbClr val="FFFFFF"/>
                </a:solidFill>
                <a:latin typeface="Arial"/>
              </a:rPr>
              <a:t>THE KUPANDA UNIT — THREE RISKS REMOVED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743200"/>
            <a:ext cx="3429000" cy="3200400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143000" y="3108960"/>
            <a:ext cx="457200" cy="73152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43000" y="3383280"/>
            <a:ext cx="2743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100" b="1">
                <a:solidFill>
                  <a:srgbClr val="FFFFFF"/>
                </a:solidFill>
                <a:latin typeface="Arial"/>
              </a:rPr>
              <a:t>ROCHE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3000" y="4114800"/>
            <a:ext cx="27889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400" b="0">
                <a:solidFill>
                  <a:srgbClr val="CFC6E0"/>
                </a:solidFill>
                <a:latin typeface="Arial"/>
              </a:rPr>
              <a:t>Reagents &amp; analysers on a rental model — removes the technology risk.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26280" y="2743200"/>
            <a:ext cx="3429000" cy="3200400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846320" y="3108960"/>
            <a:ext cx="457200" cy="73152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46320" y="3383280"/>
            <a:ext cx="2743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100" b="1">
                <a:solidFill>
                  <a:srgbClr val="FFFFFF"/>
                </a:solidFill>
                <a:latin typeface="Arial"/>
              </a:rPr>
              <a:t>BURJEEL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6320" y="4114800"/>
            <a:ext cx="27889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400" b="0">
                <a:solidFill>
                  <a:srgbClr val="CFC6E0"/>
                </a:solidFill>
                <a:latin typeface="Arial"/>
              </a:rPr>
              <a:t>Operates the turn-key lab network — removes the operating risk.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0" y="2743200"/>
            <a:ext cx="3429000" cy="3200400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549640" y="3108960"/>
            <a:ext cx="457200" cy="73152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549640" y="3383280"/>
            <a:ext cx="2743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100" b="1">
                <a:solidFill>
                  <a:srgbClr val="FFFFFF"/>
                </a:solidFill>
                <a:latin typeface="Arial"/>
              </a:rPr>
              <a:t>AD PORTS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49640" y="4114800"/>
            <a:ext cx="27889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400" b="0">
                <a:solidFill>
                  <a:srgbClr val="CFC6E0"/>
                </a:solidFill>
                <a:latin typeface="Arial"/>
              </a:rPr>
              <a:t>Finance, logistics &amp; access — removes the access &amp; financing risk.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bg_dee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gradFill>
            <a:gsLst>
              <a:gs pos="0">
                <a:srgbClr val="080210">
                  <a:alpha val="70000"/>
                </a:srgbClr>
              </a:gs>
              <a:gs pos="100000">
                <a:srgbClr val="080210">
                  <a:alpha val="52000"/>
                </a:srgbClr>
              </a:gs>
            </a:gsLst>
            <a:lin ang="5400000" scaled="1"/>
          </a:gradFill>
          <a:xfrm>
            <a:off x="0" y="0"/>
            <a:ext cx="12191695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777240"/>
            <a:ext cx="146304" cy="3108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78992" y="77724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>
                <a:solidFill>
                  <a:srgbClr val="FF6FB5"/>
                </a:solidFill>
                <a:latin typeface="Arial"/>
              </a:rPr>
              <a:t>THE EVIDENCE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234440"/>
            <a:ext cx="10058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800" b="1">
                <a:solidFill>
                  <a:srgbClr val="FFFFFF"/>
                </a:solidFill>
                <a:latin typeface="Arial"/>
              </a:rPr>
              <a:t>ONE MODEL WORKS. ONE FAILS.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2697480"/>
            <a:ext cx="5212080" cy="3291840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309360" y="2697480"/>
            <a:ext cx="5029200" cy="3291840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143000" y="3108960"/>
            <a:ext cx="1280160" cy="822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629400" y="3108960"/>
            <a:ext cx="1280160" cy="82296"/>
          </a:xfrm>
          <a:prstGeom prst="rect">
            <a:avLst/>
          </a:prstGeom>
          <a:solidFill>
            <a:srgbClr val="FFA9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43000" y="3337560"/>
            <a:ext cx="45720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KENYA — IT WORKS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3977639"/>
            <a:ext cx="46634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400" b="0">
                <a:solidFill>
                  <a:srgbClr val="CFC6E0"/>
                </a:solidFill>
                <a:latin typeface="Arial"/>
              </a:rPr>
              <a:t>Managed Equipment Services: </a:t>
            </a:r>
            <a:r>
              <a:rPr sz="1400" b="1">
                <a:solidFill>
                  <a:srgbClr val="FFFFFF"/>
                </a:solidFill>
                <a:latin typeface="Arial"/>
              </a:rPr>
              <a:t>98 hospitals, 47 counties</a:t>
            </a:r>
            <a:r>
              <a:rPr sz="1400" b="0">
                <a:solidFill>
                  <a:srgbClr val="CFC6E0"/>
                </a:solidFill>
                <a:latin typeface="Arial"/>
              </a:rPr>
              <a:t> on a 7-yr lease. The structure we adopt.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3337560"/>
            <a:ext cx="45720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LESOTHO — HOW IT DIES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29400" y="3977639"/>
            <a:ext cx="44805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400" b="0">
                <a:solidFill>
                  <a:srgbClr val="CFC6E0"/>
                </a:solidFill>
                <a:latin typeface="Arial"/>
              </a:rPr>
              <a:t>IFC flagship PPP cost </a:t>
            </a:r>
            <a:r>
              <a:rPr sz="1400" b="1">
                <a:solidFill>
                  <a:srgbClr val="FFFFFF"/>
                </a:solidFill>
                <a:latin typeface="Arial"/>
              </a:rPr>
              <a:t>51% of the health budget</a:t>
            </a:r>
            <a:r>
              <a:rPr sz="1400" b="0">
                <a:solidFill>
                  <a:srgbClr val="CFC6E0"/>
                </a:solidFill>
                <a:latin typeface="Arial"/>
              </a:rPr>
              <a:t>; terminated early. The failure mode we design out.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bg_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gradFill>
            <a:gsLst>
              <a:gs pos="0">
                <a:srgbClr val="080210">
                  <a:alpha val="86000"/>
                </a:srgbClr>
              </a:gs>
              <a:gs pos="70000">
                <a:srgbClr val="080210">
                  <a:alpha val="55000"/>
                </a:srgbClr>
              </a:gs>
              <a:gs pos="100000">
                <a:srgbClr val="080210">
                  <a:alpha val="0"/>
                </a:srgbClr>
              </a:gs>
            </a:gsLst>
            <a:lin ang="0" scaled="1"/>
          </a:gradFill>
          <a:xfrm>
            <a:off x="0" y="0"/>
            <a:ext cx="6858000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777240"/>
            <a:ext cx="146304" cy="3108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78992" y="77724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>
                <a:solidFill>
                  <a:srgbClr val="FF6FB5"/>
                </a:solidFill>
                <a:latin typeface="Arial"/>
              </a:rPr>
              <a:t>THE COMPETITIVE LANDSCAPE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234440"/>
            <a:ext cx="54864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WHERE THE CAPITAL IS GOING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55080" y="1371600"/>
            <a:ext cx="5577840" cy="5212080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cc_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20" y="1508760"/>
            <a:ext cx="5394960" cy="49377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3108960"/>
            <a:ext cx="521208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  <a:spcAft>
                <a:spcPts val="400"/>
              </a:spcAft>
            </a:pPr>
            <a:r>
              <a:rPr sz="1500" b="0">
                <a:solidFill>
                  <a:srgbClr val="CFC6E0"/>
                </a:solidFill>
                <a:latin typeface="Arial"/>
              </a:rPr>
              <a:t>Capital clusters in vaccines and incumbent private labs.</a:t>
            </a:r>
          </a:p>
          <a:p>
            <a:pPr algn="l">
              <a:lnSpc>
                <a:spcPct val="135000"/>
              </a:lnSpc>
              <a:spcAft>
                <a:spcPts val="400"/>
              </a:spcAft>
            </a:pPr>
            <a:r>
              <a:rPr sz="800" b="0">
                <a:solidFill>
                  <a:srgbClr val="CFC6E0"/>
                </a:solidFill>
                <a:latin typeface="Arial"/>
              </a:rPr>
              <a:t/>
            </a:r>
          </a:p>
          <a:p>
            <a:pPr algn="l">
              <a:lnSpc>
                <a:spcPct val="135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Arial"/>
              </a:rPr>
              <a:t>No one has built the repeatable network — </a:t>
            </a:r>
            <a:r>
              <a:rPr sz="1500" b="1">
                <a:solidFill>
                  <a:srgbClr val="FF6FB5"/>
                </a:solidFill>
                <a:latin typeface="Arial"/>
              </a:rPr>
              <a:t>the gap Burjeel fills.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bg_dee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gradFill>
            <a:gsLst>
              <a:gs pos="0">
                <a:srgbClr val="080210">
                  <a:alpha val="72000"/>
                </a:srgbClr>
              </a:gs>
              <a:gs pos="100000">
                <a:srgbClr val="080210">
                  <a:alpha val="42000"/>
                </a:srgbClr>
              </a:gs>
            </a:gsLst>
            <a:lin ang="5400000" scaled="1"/>
          </a:gradFill>
          <a:xfrm>
            <a:off x="0" y="0"/>
            <a:ext cx="12191695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777240"/>
            <a:ext cx="146304" cy="3108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78992" y="77724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>
                <a:solidFill>
                  <a:srgbClr val="FF6FB5"/>
                </a:solidFill>
                <a:latin typeface="Arial"/>
              </a:rPr>
              <a:t>THE UPSIDE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234440"/>
            <a:ext cx="548640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A NETWORK THAT COMPOUNDS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3200400"/>
            <a:ext cx="51206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  <a:spcAft>
                <a:spcPts val="400"/>
              </a:spcAft>
            </a:pPr>
            <a:r>
              <a:rPr sz="1450" b="0">
                <a:solidFill>
                  <a:srgbClr val="CFC6E0"/>
                </a:solidFill>
                <a:latin typeface="Arial"/>
              </a:rPr>
              <a:t>Each repeatable unit lowers the cost of the next. Revenue compounds as the network scales across markets.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26480" y="1463040"/>
            <a:ext cx="5760720" cy="4480560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acc2_foreca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80" y="1828800"/>
            <a:ext cx="5303520" cy="33375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bg_mag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gradFill>
            <a:gsLst>
              <a:gs pos="0">
                <a:srgbClr val="080210">
                  <a:alpha val="82000"/>
                </a:srgbClr>
              </a:gs>
              <a:gs pos="70000">
                <a:srgbClr val="080210">
                  <a:alpha val="40000"/>
                </a:srgbClr>
              </a:gs>
              <a:gs pos="100000">
                <a:srgbClr val="080210">
                  <a:alpha val="8000"/>
                </a:srgbClr>
              </a:gs>
            </a:gsLst>
            <a:lin ang="0" scaled="1"/>
          </a:gradFill>
          <a:xfrm>
            <a:off x="0" y="0"/>
            <a:ext cx="8229600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777240"/>
            <a:ext cx="146304" cy="3108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78992" y="77724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>
                <a:solidFill>
                  <a:srgbClr val="FF6FB5"/>
                </a:solidFill>
                <a:latin typeface="Arial"/>
              </a:rPr>
              <a:t>THE PLAN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234440"/>
            <a:ext cx="10058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800" b="1">
                <a:solidFill>
                  <a:srgbClr val="FFFFFF"/>
                </a:solidFill>
                <a:latin typeface="Arial"/>
              </a:rPr>
              <a:t>A PHASED, REVERSIBLE ROLLOUT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2743200"/>
            <a:ext cx="310896" cy="310896"/>
          </a:xfrm>
          <a:prstGeom prst="ellipse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554480" y="2697480"/>
            <a:ext cx="13716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>
                <a:solidFill>
                  <a:srgbClr val="FF6FB5"/>
                </a:solidFill>
                <a:latin typeface="Arial"/>
              </a:rPr>
              <a:t>YR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2697480"/>
            <a:ext cx="301752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Arial"/>
              </a:rPr>
              <a:t>Tanzania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26480" y="2697480"/>
            <a:ext cx="54864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>
                <a:solidFill>
                  <a:srgbClr val="CFC6E0"/>
                </a:solidFill>
                <a:latin typeface="Arial"/>
              </a:rPr>
              <a:t>Pilot — easier entry, sovereign-PPP fit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3657600"/>
            <a:ext cx="310896" cy="310896"/>
          </a:xfrm>
          <a:prstGeom prst="ellipse">
            <a:avLst/>
          </a:prstGeom>
          <a:solidFill>
            <a:srgbClr val="C99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554480" y="3611880"/>
            <a:ext cx="13716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>
                <a:solidFill>
                  <a:srgbClr val="C99AFF"/>
                </a:solidFill>
                <a:latin typeface="Arial"/>
              </a:rPr>
              <a:t>M12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611880"/>
            <a:ext cx="301752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Arial"/>
              </a:rPr>
              <a:t>Go / No-Go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26480" y="3611880"/>
            <a:ext cx="54864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>
                <a:solidFill>
                  <a:srgbClr val="CFC6E0"/>
                </a:solidFill>
                <a:latin typeface="Arial"/>
              </a:rPr>
              <a:t>One reversible decision gate</a:t>
            </a:r>
          </a:p>
        </p:txBody>
      </p:sp>
      <p:sp>
        <p:nvSpPr>
          <p:cNvPr id="15" name="Oval 14"/>
          <p:cNvSpPr/>
          <p:nvPr/>
        </p:nvSpPr>
        <p:spPr>
          <a:xfrm>
            <a:off x="914400" y="4572000"/>
            <a:ext cx="310896" cy="310896"/>
          </a:xfrm>
          <a:prstGeom prst="ellipse">
            <a:avLst/>
          </a:prstGeom>
          <a:solidFill>
            <a:srgbClr val="FFA9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554480" y="4526280"/>
            <a:ext cx="13716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>
                <a:solidFill>
                  <a:srgbClr val="FFA97A"/>
                </a:solidFill>
                <a:latin typeface="Arial"/>
              </a:rPr>
              <a:t>YR 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17520" y="4526280"/>
            <a:ext cx="301752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Arial"/>
              </a:rPr>
              <a:t>Kenya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26480" y="4526280"/>
            <a:ext cx="54864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>
                <a:solidFill>
                  <a:srgbClr val="CFC6E0"/>
                </a:solidFill>
                <a:latin typeface="Arial"/>
              </a:rPr>
              <a:t>Scale into the proven MES structure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5486400"/>
            <a:ext cx="310896" cy="310896"/>
          </a:xfrm>
          <a:prstGeom prst="ellipse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554480" y="5440680"/>
            <a:ext cx="13716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>
                <a:solidFill>
                  <a:srgbClr val="FF6FB5"/>
                </a:solidFill>
                <a:latin typeface="Arial"/>
              </a:rPr>
              <a:t>YR 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17520" y="5440680"/>
            <a:ext cx="301752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Arial"/>
              </a:rPr>
              <a:t>Network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26480" y="5440680"/>
            <a:ext cx="54864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>
                <a:solidFill>
                  <a:srgbClr val="CFC6E0"/>
                </a:solidFill>
                <a:latin typeface="Arial"/>
              </a:rPr>
              <a:t>Repeatable units across the continent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acc2_la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gradFill>
            <a:gsLst>
              <a:gs pos="0">
                <a:srgbClr val="080210">
                  <a:alpha val="90000"/>
                </a:srgbClr>
              </a:gs>
              <a:gs pos="55000">
                <a:srgbClr val="080210">
                  <a:alpha val="70000"/>
                </a:srgbClr>
              </a:gs>
              <a:gs pos="100000">
                <a:srgbClr val="080210">
                  <a:alpha val="22000"/>
                </a:srgbClr>
              </a:gs>
            </a:gsLst>
            <a:lin ang="0" scaled="1"/>
          </a:gradFill>
          <a:xfrm>
            <a:off x="0" y="0"/>
            <a:ext cx="12191695" cy="68580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822960"/>
            <a:ext cx="146304" cy="310896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78992" y="822960"/>
            <a:ext cx="73152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00" b="1">
                <a:solidFill>
                  <a:srgbClr val="FF6FB5"/>
                </a:solidFill>
                <a:latin typeface="Arial"/>
              </a:rPr>
              <a:t>THE ASK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9808" y="1371600"/>
            <a:ext cx="731520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800" b="1">
                <a:solidFill>
                  <a:srgbClr val="FFFFFF"/>
                </a:solidFill>
                <a:latin typeface="Arial"/>
              </a:rPr>
              <a:t>GREENLIGHT</a:t>
            </a:r>
          </a:p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4800" b="1">
                <a:solidFill>
                  <a:srgbClr val="FFFFFF"/>
                </a:solidFill>
                <a:latin typeface="Arial"/>
              </a:rPr>
              <a:t>ONE PILOT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3429000"/>
            <a:ext cx="6126480" cy="768096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22960" y="3493008"/>
            <a:ext cx="91440" cy="640080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43000" y="3547872"/>
            <a:ext cx="21945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>
                <a:solidFill>
                  <a:srgbClr val="FF6FB5"/>
                </a:solidFill>
                <a:latin typeface="Arial"/>
              </a:rPr>
              <a:t>ONE MARKET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0" y="3547872"/>
            <a:ext cx="3657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0">
                <a:solidFill>
                  <a:srgbClr val="FFFFFF"/>
                </a:solidFill>
                <a:latin typeface="Arial"/>
              </a:rPr>
              <a:t>Tanzania — easier entry, sovereign-PPP fit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4343400"/>
            <a:ext cx="6126480" cy="768096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2960" y="4407408"/>
            <a:ext cx="91440" cy="640080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43000" y="4462272"/>
            <a:ext cx="21945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>
                <a:solidFill>
                  <a:srgbClr val="FF6FB5"/>
                </a:solidFill>
                <a:latin typeface="Arial"/>
              </a:rPr>
              <a:t>ONE DECISION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0400" y="4462272"/>
            <a:ext cx="3657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0">
                <a:solidFill>
                  <a:srgbClr val="FFFFFF"/>
                </a:solidFill>
                <a:latin typeface="Arial"/>
              </a:rPr>
              <a:t>A single Go / No-Go at month 12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2960" y="5257800"/>
            <a:ext cx="6126480" cy="768096"/>
          </a:xfrm>
          <a:prstGeom prst="roundRect">
            <a:avLst>
              <a:gd name="adj" fmla="val 8000"/>
            </a:avLst>
          </a:prstGeom>
          <a:solidFill>
            <a:srgbClr val="160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22960" y="5321808"/>
            <a:ext cx="91440" cy="640080"/>
          </a:xfrm>
          <a:prstGeom prst="rect">
            <a:avLst/>
          </a:prstGeom>
          <a:solidFill>
            <a:srgbClr val="FF6FB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43000" y="5376672"/>
            <a:ext cx="21945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>
                <a:solidFill>
                  <a:srgbClr val="FF6FB5"/>
                </a:solidFill>
                <a:latin typeface="Arial"/>
              </a:rPr>
              <a:t>ONE NEED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0" y="5376672"/>
            <a:ext cx="3657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0">
                <a:solidFill>
                  <a:srgbClr val="FFFFFF"/>
                </a:solidFill>
                <a:latin typeface="Arial"/>
              </a:rPr>
              <a:t>Dr. Shamsheer's mandate to co-develop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